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733F48-C3F2-431F-9F20-6809084B38D6}"/>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81D1262-5FEA-4B96-867D-E515F11A1C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4BE5BF4-D37B-41AC-83B8-7A555CE713F8}"/>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21EBD140-1A1E-41D9-8DF7-85318776780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2D41A96-903E-444F-A7BA-B171FC9D05C8}"/>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852816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751D1D-49BE-434F-80FF-AA020FFB406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52AD9E71-9923-4567-82D8-8DE4242E4C17}"/>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B3433FC-8F56-423F-AB0E-DAB33386FC47}"/>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F7DB7C7C-9701-4AED-B202-564CE461799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DB9BD63-8A3E-4451-975A-EA595CDE776E}"/>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7464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DF33CBF-B42A-4981-B963-89842562CDFF}"/>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E5BCD19-898A-47A5-9587-8E3891B2238D}"/>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F88D94E-4673-416C-8E3F-D9D0D6F70246}"/>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6A3A75DA-1525-4201-A4B0-E6E11166EC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FB88DE-0A88-4EFB-B953-441F71475EEB}"/>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70326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11308F5-71E3-4181-821F-CF2F0BC0934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54C35F0-48D9-48A7-9ECB-807137880FE7}"/>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C820D4C-B201-4F49-A3EC-02858F80EE59}"/>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B772D123-0AB2-4BE5-A612-36DE1A9F987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913A549-E4A6-487C-8563-16CCE037982D}"/>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72964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20BBBD0-C6D9-457D-879F-6E8C5D64227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DA096E64-9B0D-41C3-8922-8E253B36EB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99BC2A40-6197-4AE9-BAD6-87AF56E1B0C8}"/>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3CDC3B37-5CDA-40A6-820F-979DADD3C4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7FD88ED-D627-4701-892E-341708C72251}"/>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422861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2CD3FE-2EFF-49A5-8058-8225A00FF42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B051096-3C0F-44E3-864E-838405F4252F}"/>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BA7FC0D-ECAC-4AD6-8956-970E8A4518A2}"/>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0470CA7-6684-4625-B794-9A03456315A9}"/>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6" name="頁尾版面配置區 5">
            <a:extLst>
              <a:ext uri="{FF2B5EF4-FFF2-40B4-BE49-F238E27FC236}">
                <a16:creationId xmlns:a16="http://schemas.microsoft.com/office/drawing/2014/main" id="{9FB0C1A0-9537-4959-A441-40B038639D8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213B50A-8CAF-46A6-8440-4D23C350A8D1}"/>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69590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AC09D2-F130-4024-AEF3-E5EE8CAC9A8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4878752-DE2F-412A-B732-E754FF896C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6FEB5CF-5212-4BBB-8A83-59530732E98D}"/>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D7A6EEA5-FC99-4671-8492-F1C53FD1A2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FE0E3654-3758-4156-8B54-2F67B9974C63}"/>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0F3BC24B-6C82-45A6-932D-785578EA68A8}"/>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8" name="頁尾版面配置區 7">
            <a:extLst>
              <a:ext uri="{FF2B5EF4-FFF2-40B4-BE49-F238E27FC236}">
                <a16:creationId xmlns:a16="http://schemas.microsoft.com/office/drawing/2014/main" id="{D75C97CA-FC9D-4F5A-BF1B-6BECF5A8B94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811AE3B9-F6FA-4760-A9A8-9DB5524ADD18}"/>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5292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2F375A-6D02-4C2D-B7EE-5A5ACA4AA8EF}"/>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8740CCBD-B1A0-4019-B264-07053E1D9171}"/>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4" name="頁尾版面配置區 3">
            <a:extLst>
              <a:ext uri="{FF2B5EF4-FFF2-40B4-BE49-F238E27FC236}">
                <a16:creationId xmlns:a16="http://schemas.microsoft.com/office/drawing/2014/main" id="{561D41F9-75ED-416B-B4E8-C2E0B43F1C2F}"/>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E95726-209D-4784-83D7-A9F09779A030}"/>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158034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36B51E1-A78E-4F5F-9086-2EAB68519B42}"/>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3" name="頁尾版面配置區 2">
            <a:extLst>
              <a:ext uri="{FF2B5EF4-FFF2-40B4-BE49-F238E27FC236}">
                <a16:creationId xmlns:a16="http://schemas.microsoft.com/office/drawing/2014/main" id="{D6FB2B45-C0E4-41CD-81C1-44CC271EDDBE}"/>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7892546D-D056-46E8-B5E5-701B3E6749D0}"/>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413957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2B2410-8023-4DB9-91FE-787290717DC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679AF56E-03A2-419F-881C-601A8686A4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FCA6580-EB35-4F1C-8C95-84674F3F6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882BE442-98B7-4E09-B90D-4392C0F80EA1}"/>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6" name="頁尾版面配置區 5">
            <a:extLst>
              <a:ext uri="{FF2B5EF4-FFF2-40B4-BE49-F238E27FC236}">
                <a16:creationId xmlns:a16="http://schemas.microsoft.com/office/drawing/2014/main" id="{BF3ACC92-2752-473A-BBB2-9DC8208507E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940DC7A-20CD-4D2A-8CC7-BAF70DDD51CB}"/>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09605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FE4841-159A-45B7-8151-BBEAD82A1303}"/>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5DCF4FA-7DDF-4746-A236-9190607EED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D35B313-0D30-4BF1-A860-025FF61CF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B0E872F9-5F63-4C86-9F35-385DCF947A1F}"/>
              </a:ext>
            </a:extLst>
          </p:cNvPr>
          <p:cNvSpPr>
            <a:spLocks noGrp="1"/>
          </p:cNvSpPr>
          <p:nvPr>
            <p:ph type="dt" sz="half" idx="10"/>
          </p:nvPr>
        </p:nvSpPr>
        <p:spPr/>
        <p:txBody>
          <a:bodyPr/>
          <a:lstStyle/>
          <a:p>
            <a:fld id="{973E61B9-36C0-478A-90A8-E11D2278127C}" type="datetimeFigureOut">
              <a:rPr lang="zh-TW" altLang="en-US" smtClean="0"/>
              <a:t>2022/9/16</a:t>
            </a:fld>
            <a:endParaRPr lang="zh-TW" altLang="en-US"/>
          </a:p>
        </p:txBody>
      </p:sp>
      <p:sp>
        <p:nvSpPr>
          <p:cNvPr id="6" name="頁尾版面配置區 5">
            <a:extLst>
              <a:ext uri="{FF2B5EF4-FFF2-40B4-BE49-F238E27FC236}">
                <a16:creationId xmlns:a16="http://schemas.microsoft.com/office/drawing/2014/main" id="{8B3E0896-B34A-48D7-A5F1-F1418F75C92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F7C19BE-A92A-49D2-8CDD-1D7E9BB0C0A6}"/>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398981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5F30EDC-52C8-4424-9129-5042C3031A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6D3A2EA-BFBB-421F-A777-D340F795B8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9BADFC3-86B5-4727-88A3-6CAB787305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E61B9-36C0-478A-90A8-E11D2278127C}" type="datetimeFigureOut">
              <a:rPr lang="zh-TW" altLang="en-US" smtClean="0"/>
              <a:t>2022/9/16</a:t>
            </a:fld>
            <a:endParaRPr lang="zh-TW" altLang="en-US"/>
          </a:p>
        </p:txBody>
      </p:sp>
      <p:sp>
        <p:nvSpPr>
          <p:cNvPr id="5" name="頁尾版面配置區 4">
            <a:extLst>
              <a:ext uri="{FF2B5EF4-FFF2-40B4-BE49-F238E27FC236}">
                <a16:creationId xmlns:a16="http://schemas.microsoft.com/office/drawing/2014/main" id="{DE2AC8DF-7ECB-4B1E-918A-B445A219A2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FC041ECB-694F-4B3E-9918-365539064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356715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393D0B-2546-4031-B8AD-EA95773EB94F}"/>
              </a:ext>
            </a:extLst>
          </p:cNvPr>
          <p:cNvSpPr>
            <a:spLocks noGrp="1"/>
          </p:cNvSpPr>
          <p:nvPr>
            <p:ph type="title"/>
          </p:nvPr>
        </p:nvSpPr>
        <p:spPr/>
        <p:txBody>
          <a:bodyPr/>
          <a:lstStyle/>
          <a:p>
            <a:r>
              <a:rPr lang="en-US" altLang="zh-TW" b="1" dirty="0"/>
              <a:t>Chapter 2 Defining the Role of Data</a:t>
            </a:r>
            <a:endParaRPr lang="zh-TW" altLang="en-US" b="1" dirty="0"/>
          </a:p>
        </p:txBody>
      </p:sp>
      <p:sp>
        <p:nvSpPr>
          <p:cNvPr id="3" name="內容版面配置區 2">
            <a:extLst>
              <a:ext uri="{FF2B5EF4-FFF2-40B4-BE49-F238E27FC236}">
                <a16:creationId xmlns:a16="http://schemas.microsoft.com/office/drawing/2014/main" id="{FE4BDB0A-A19C-403B-ACFD-55A9F3B29771}"/>
              </a:ext>
            </a:extLst>
          </p:cNvPr>
          <p:cNvSpPr>
            <a:spLocks noGrp="1"/>
          </p:cNvSpPr>
          <p:nvPr>
            <p:ph idx="1"/>
          </p:nvPr>
        </p:nvSpPr>
        <p:spPr/>
        <p:txBody>
          <a:bodyPr/>
          <a:lstStyle/>
          <a:p>
            <a:r>
              <a:rPr lang="en-US" altLang="zh-TW" dirty="0"/>
              <a:t>Seeing data as a universal resource</a:t>
            </a:r>
          </a:p>
          <a:p>
            <a:r>
              <a:rPr lang="en-US" altLang="zh-TW" dirty="0"/>
              <a:t>Obtaining and manipulating data</a:t>
            </a:r>
          </a:p>
          <a:p>
            <a:r>
              <a:rPr lang="en-US" altLang="zh-TW" dirty="0"/>
              <a:t>Looking for mistruths in data</a:t>
            </a:r>
          </a:p>
          <a:p>
            <a:r>
              <a:rPr lang="en-US" altLang="zh-TW" dirty="0"/>
              <a:t>Defining data-acquisitions limits</a:t>
            </a:r>
          </a:p>
          <a:p>
            <a:r>
              <a:rPr lang="en-US" altLang="zh-TW" dirty="0"/>
              <a:t>Considering data security</a:t>
            </a:r>
            <a:endParaRPr lang="zh-TW" altLang="en-US" dirty="0"/>
          </a:p>
        </p:txBody>
      </p:sp>
    </p:spTree>
    <p:extLst>
      <p:ext uri="{BB962C8B-B14F-4D97-AF65-F5344CB8AC3E}">
        <p14:creationId xmlns:p14="http://schemas.microsoft.com/office/powerpoint/2010/main" val="3799022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8F3206-EC24-4483-B91B-5E6BA9873AC1}"/>
              </a:ext>
            </a:extLst>
          </p:cNvPr>
          <p:cNvSpPr>
            <a:spLocks noGrp="1"/>
          </p:cNvSpPr>
          <p:nvPr>
            <p:ph type="title"/>
          </p:nvPr>
        </p:nvSpPr>
        <p:spPr/>
        <p:txBody>
          <a:bodyPr/>
          <a:lstStyle/>
          <a:p>
            <a:r>
              <a:rPr lang="en-US" altLang="zh-TW" dirty="0"/>
              <a:t>Putting algorithms into action</a:t>
            </a:r>
            <a:endParaRPr lang="zh-TW" altLang="en-US" dirty="0"/>
          </a:p>
        </p:txBody>
      </p:sp>
      <p:sp>
        <p:nvSpPr>
          <p:cNvPr id="3" name="內容版面配置區 2">
            <a:extLst>
              <a:ext uri="{FF2B5EF4-FFF2-40B4-BE49-F238E27FC236}">
                <a16:creationId xmlns:a16="http://schemas.microsoft.com/office/drawing/2014/main" id="{ABD9D60D-EC2E-401E-B5C0-16C1C3D63138}"/>
              </a:ext>
            </a:extLst>
          </p:cNvPr>
          <p:cNvSpPr>
            <a:spLocks noGrp="1"/>
          </p:cNvSpPr>
          <p:nvPr>
            <p:ph idx="1"/>
          </p:nvPr>
        </p:nvSpPr>
        <p:spPr/>
        <p:txBody>
          <a:bodyPr/>
          <a:lstStyle/>
          <a:p>
            <a:r>
              <a:rPr lang="en-US" altLang="zh-TW" dirty="0"/>
              <a:t>The human race is now at an incredible intersection of unprecedented volumes of data, generated by increasingly smaller and powerful hardware.</a:t>
            </a:r>
          </a:p>
          <a:p>
            <a:r>
              <a:rPr lang="en-US" altLang="zh-TW" dirty="0"/>
              <a:t>Some people call such data the “new oil.” These new values mostly exist in how applications manicure, store, and retrieve data, and in how you actually use it by means of smart algorithms.</a:t>
            </a:r>
          </a:p>
          <a:p>
            <a:r>
              <a:rPr lang="en-US" altLang="zh-TW" dirty="0"/>
              <a:t>Algorithms and AI changed the data game.</a:t>
            </a:r>
          </a:p>
          <a:p>
            <a:pPr marL="914400" lvl="1" indent="-457200">
              <a:buFont typeface="+mj-lt"/>
              <a:buAutoNum type="arabicPeriod"/>
            </a:pPr>
            <a:r>
              <a:rPr lang="en-US" altLang="zh-TW" dirty="0"/>
              <a:t>Simple algorithms</a:t>
            </a:r>
          </a:p>
          <a:p>
            <a:pPr marL="914400" lvl="1" indent="-457200">
              <a:buFont typeface="+mj-lt"/>
              <a:buAutoNum type="arabicPeriod"/>
            </a:pPr>
            <a:r>
              <a:rPr lang="en-US" altLang="zh-TW" dirty="0"/>
              <a:t>Symbolic reasoning based on logic</a:t>
            </a:r>
          </a:p>
          <a:p>
            <a:pPr marL="914400" lvl="1" indent="-457200">
              <a:buFont typeface="+mj-lt"/>
              <a:buAutoNum type="arabicPeriod"/>
            </a:pPr>
            <a:r>
              <a:rPr lang="en-US" altLang="zh-TW" dirty="0"/>
              <a:t>Expert systems</a:t>
            </a:r>
            <a:endParaRPr lang="zh-TW" altLang="en-US" dirty="0"/>
          </a:p>
        </p:txBody>
      </p:sp>
    </p:spTree>
    <p:extLst>
      <p:ext uri="{BB962C8B-B14F-4D97-AF65-F5344CB8AC3E}">
        <p14:creationId xmlns:p14="http://schemas.microsoft.com/office/powerpoint/2010/main" val="143532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E52AA8-FA91-4F72-B1A4-79CE7773D03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FB04E63-18C2-4A54-AEAF-A2A120D16099}"/>
              </a:ext>
            </a:extLst>
          </p:cNvPr>
          <p:cNvSpPr>
            <a:spLocks noGrp="1"/>
          </p:cNvSpPr>
          <p:nvPr>
            <p:ph idx="1"/>
          </p:nvPr>
        </p:nvSpPr>
        <p:spPr/>
        <p:txBody>
          <a:bodyPr/>
          <a:lstStyle/>
          <a:p>
            <a:r>
              <a:rPr lang="en-US" altLang="zh-TW" dirty="0"/>
              <a:t>In recent years, AI algorithms have moved to neural networks and, in their most mature form, deep learning.</a:t>
            </a:r>
          </a:p>
          <a:p>
            <a:r>
              <a:rPr lang="en-US" altLang="zh-TW" dirty="0"/>
              <a:t>Data turned from being just the raw material that fueled the solution to the artisan of the solution itself.</a:t>
            </a:r>
          </a:p>
        </p:txBody>
      </p:sp>
    </p:spTree>
    <p:extLst>
      <p:ext uri="{BB962C8B-B14F-4D97-AF65-F5344CB8AC3E}">
        <p14:creationId xmlns:p14="http://schemas.microsoft.com/office/powerpoint/2010/main" val="74516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108EACF-21FD-42B6-A30F-95F89D7295F9}"/>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3114F41C-3720-4583-9B02-3D30419E1527}"/>
              </a:ext>
            </a:extLst>
          </p:cNvPr>
          <p:cNvPicPr>
            <a:picLocks noChangeAspect="1"/>
          </p:cNvPicPr>
          <p:nvPr/>
        </p:nvPicPr>
        <p:blipFill>
          <a:blip r:embed="rId2"/>
          <a:stretch>
            <a:fillRect/>
          </a:stretch>
        </p:blipFill>
        <p:spPr>
          <a:xfrm>
            <a:off x="1932999" y="2044469"/>
            <a:ext cx="8190716" cy="4448406"/>
          </a:xfrm>
          <a:prstGeom prst="rect">
            <a:avLst/>
          </a:prstGeom>
        </p:spPr>
      </p:pic>
    </p:spTree>
    <p:extLst>
      <p:ext uri="{BB962C8B-B14F-4D97-AF65-F5344CB8AC3E}">
        <p14:creationId xmlns:p14="http://schemas.microsoft.com/office/powerpoint/2010/main" val="116088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CCAB09-8E3F-4858-B673-4921BDDFE6CA}"/>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DB89D29-EF4F-4A15-83E8-68F80CB84632}"/>
              </a:ext>
            </a:extLst>
          </p:cNvPr>
          <p:cNvSpPr>
            <a:spLocks noGrp="1"/>
          </p:cNvSpPr>
          <p:nvPr>
            <p:ph idx="1"/>
          </p:nvPr>
        </p:nvSpPr>
        <p:spPr/>
        <p:txBody>
          <a:bodyPr>
            <a:normAutofit/>
          </a:bodyPr>
          <a:lstStyle/>
          <a:p>
            <a:r>
              <a:rPr lang="en-US" altLang="zh-TW" dirty="0"/>
              <a:t>On a larger scale, a company like Google feeds its algorithms from freely available data, such as the content of websites or the text found in publicly available texts and books.</a:t>
            </a:r>
          </a:p>
          <a:p>
            <a:r>
              <a:rPr lang="en-US" altLang="zh-TW" dirty="0"/>
              <a:t>Google spider software crawls the web, jumping from website to website, retrieving web pages with their content of text and images.</a:t>
            </a:r>
          </a:p>
          <a:p>
            <a:r>
              <a:rPr lang="en-US" altLang="zh-TW" dirty="0"/>
              <a:t>Even if Google gives back part of the data to users as search results, it extracts other kinds of information from the data using its AI algorithms, which learn from it how to achieve other objectives.</a:t>
            </a:r>
            <a:endParaRPr lang="zh-TW" altLang="en-US" dirty="0"/>
          </a:p>
        </p:txBody>
      </p:sp>
    </p:spTree>
    <p:extLst>
      <p:ext uri="{BB962C8B-B14F-4D97-AF65-F5344CB8AC3E}">
        <p14:creationId xmlns:p14="http://schemas.microsoft.com/office/powerpoint/2010/main" val="3008670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CC8E5B-785D-468B-BF93-276C50D57AB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15AC18C-ABF1-4BC1-BDF1-A8B94249C87F}"/>
              </a:ext>
            </a:extLst>
          </p:cNvPr>
          <p:cNvSpPr>
            <a:spLocks noGrp="1"/>
          </p:cNvSpPr>
          <p:nvPr>
            <p:ph idx="1"/>
          </p:nvPr>
        </p:nvSpPr>
        <p:spPr/>
        <p:txBody>
          <a:bodyPr/>
          <a:lstStyle/>
          <a:p>
            <a:r>
              <a:rPr lang="en-US" altLang="zh-TW" dirty="0"/>
              <a:t>Algorithms that process words can help Google AI systems understand and anticipate your needs even when you are not expressing them in a set of keywords but in plain, unclear natural language, the language we speak every day (and yes, everyday language is often unclear).</a:t>
            </a:r>
          </a:p>
          <a:p>
            <a:r>
              <a:rPr lang="en-US" altLang="zh-TW" dirty="0"/>
              <a:t>Google has steadily become better able to understand synonyms and concepts, something that goes beyond the initial data that it acquired, and this is the result of an AI process.</a:t>
            </a:r>
            <a:endParaRPr lang="zh-TW" altLang="en-US" dirty="0"/>
          </a:p>
        </p:txBody>
      </p:sp>
    </p:spTree>
    <p:extLst>
      <p:ext uri="{BB962C8B-B14F-4D97-AF65-F5344CB8AC3E}">
        <p14:creationId xmlns:p14="http://schemas.microsoft.com/office/powerpoint/2010/main" val="592099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45132D6-AE3C-4D6A-84BC-914080FBCB28}"/>
              </a:ext>
            </a:extLst>
          </p:cNvPr>
          <p:cNvSpPr>
            <a:spLocks noGrp="1"/>
          </p:cNvSpPr>
          <p:nvPr>
            <p:ph type="title"/>
          </p:nvPr>
        </p:nvSpPr>
        <p:spPr/>
        <p:txBody>
          <a:bodyPr/>
          <a:lstStyle/>
          <a:p>
            <a:r>
              <a:rPr lang="en-US" altLang="zh-TW" b="1" dirty="0"/>
              <a:t>Using Data Successfully</a:t>
            </a:r>
            <a:endParaRPr lang="zh-TW" altLang="en-US" b="1" dirty="0"/>
          </a:p>
        </p:txBody>
      </p:sp>
      <p:sp>
        <p:nvSpPr>
          <p:cNvPr id="3" name="內容版面配置區 2">
            <a:extLst>
              <a:ext uri="{FF2B5EF4-FFF2-40B4-BE49-F238E27FC236}">
                <a16:creationId xmlns:a16="http://schemas.microsoft.com/office/drawing/2014/main" id="{E0F87322-52AE-4F53-B66E-08DA0A5C4583}"/>
              </a:ext>
            </a:extLst>
          </p:cNvPr>
          <p:cNvSpPr>
            <a:spLocks noGrp="1"/>
          </p:cNvSpPr>
          <p:nvPr>
            <p:ph idx="1"/>
          </p:nvPr>
        </p:nvSpPr>
        <p:spPr/>
        <p:txBody>
          <a:bodyPr/>
          <a:lstStyle/>
          <a:p>
            <a:r>
              <a:rPr lang="en-US" altLang="zh-TW" dirty="0"/>
              <a:t>The following sections help you understand how to collect, manipulate, and automate data collection from an overview perspective.</a:t>
            </a:r>
            <a:endParaRPr lang="zh-TW" altLang="en-US" dirty="0"/>
          </a:p>
        </p:txBody>
      </p:sp>
    </p:spTree>
    <p:extLst>
      <p:ext uri="{BB962C8B-B14F-4D97-AF65-F5344CB8AC3E}">
        <p14:creationId xmlns:p14="http://schemas.microsoft.com/office/powerpoint/2010/main" val="374657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BC3A2F-E6E1-4DF4-B752-6FA079567439}"/>
              </a:ext>
            </a:extLst>
          </p:cNvPr>
          <p:cNvSpPr>
            <a:spLocks noGrp="1"/>
          </p:cNvSpPr>
          <p:nvPr>
            <p:ph type="title"/>
          </p:nvPr>
        </p:nvSpPr>
        <p:spPr/>
        <p:txBody>
          <a:bodyPr/>
          <a:lstStyle/>
          <a:p>
            <a:r>
              <a:rPr lang="en-US" altLang="zh-TW" dirty="0"/>
              <a:t>Considering the data sources</a:t>
            </a:r>
            <a:endParaRPr lang="zh-TW" altLang="en-US" dirty="0"/>
          </a:p>
        </p:txBody>
      </p:sp>
      <p:sp>
        <p:nvSpPr>
          <p:cNvPr id="3" name="內容版面配置區 2">
            <a:extLst>
              <a:ext uri="{FF2B5EF4-FFF2-40B4-BE49-F238E27FC236}">
                <a16:creationId xmlns:a16="http://schemas.microsoft.com/office/drawing/2014/main" id="{84E0B668-7E93-4347-80B2-D6E9D5021718}"/>
              </a:ext>
            </a:extLst>
          </p:cNvPr>
          <p:cNvSpPr>
            <a:spLocks noGrp="1"/>
          </p:cNvSpPr>
          <p:nvPr>
            <p:ph idx="1"/>
          </p:nvPr>
        </p:nvSpPr>
        <p:spPr/>
        <p:txBody>
          <a:bodyPr/>
          <a:lstStyle/>
          <a:p>
            <a:r>
              <a:rPr lang="en-US" altLang="zh-TW" dirty="0"/>
              <a:t>Many data sources today rely on input gathered from human sources</a:t>
            </a:r>
          </a:p>
          <a:p>
            <a:r>
              <a:rPr lang="en-US" altLang="zh-TW" dirty="0"/>
              <a:t>Data is also collected from sensors, and these sensors can take almost any form.</a:t>
            </a:r>
            <a:endParaRPr lang="zh-TW" altLang="en-US" dirty="0"/>
          </a:p>
        </p:txBody>
      </p:sp>
    </p:spTree>
    <p:extLst>
      <p:ext uri="{BB962C8B-B14F-4D97-AF65-F5344CB8AC3E}">
        <p14:creationId xmlns:p14="http://schemas.microsoft.com/office/powerpoint/2010/main" val="105234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3E9961-B478-4489-A6BF-97E45F854BB9}"/>
              </a:ext>
            </a:extLst>
          </p:cNvPr>
          <p:cNvSpPr>
            <a:spLocks noGrp="1"/>
          </p:cNvSpPr>
          <p:nvPr>
            <p:ph type="title"/>
          </p:nvPr>
        </p:nvSpPr>
        <p:spPr/>
        <p:txBody>
          <a:bodyPr/>
          <a:lstStyle/>
          <a:p>
            <a:r>
              <a:rPr lang="en-US" altLang="zh-TW" dirty="0"/>
              <a:t>Obtaining reliable data</a:t>
            </a:r>
            <a:endParaRPr lang="zh-TW" altLang="en-US" dirty="0"/>
          </a:p>
        </p:txBody>
      </p:sp>
      <p:sp>
        <p:nvSpPr>
          <p:cNvPr id="3" name="內容版面配置區 2">
            <a:extLst>
              <a:ext uri="{FF2B5EF4-FFF2-40B4-BE49-F238E27FC236}">
                <a16:creationId xmlns:a16="http://schemas.microsoft.com/office/drawing/2014/main" id="{61133194-9C31-4566-9453-772B4F450D5A}"/>
              </a:ext>
            </a:extLst>
          </p:cNvPr>
          <p:cNvSpPr>
            <a:spLocks noGrp="1"/>
          </p:cNvSpPr>
          <p:nvPr>
            <p:ph idx="1"/>
          </p:nvPr>
        </p:nvSpPr>
        <p:spPr/>
        <p:txBody>
          <a:bodyPr/>
          <a:lstStyle/>
          <a:p>
            <a:r>
              <a:rPr lang="en-US" altLang="zh-TW" dirty="0"/>
              <a:t>The word </a:t>
            </a:r>
            <a:r>
              <a:rPr lang="en-US" altLang="zh-TW" i="1" dirty="0"/>
              <a:t>reliable </a:t>
            </a:r>
            <a:r>
              <a:rPr lang="en-US" altLang="zh-TW" dirty="0"/>
              <a:t>seems so easy to define, yet so hard to implement.</a:t>
            </a:r>
          </a:p>
          <a:p>
            <a:r>
              <a:rPr lang="en-US" altLang="zh-TW" dirty="0"/>
              <a:t>We want reliable, mundane, fully anticipated data that simply confirms what we already know, but the unexpected is what makes collecting the data useful in the first place.</a:t>
            </a:r>
          </a:p>
          <a:p>
            <a:r>
              <a:rPr lang="en-US" altLang="zh-TW" dirty="0"/>
              <a:t>Ensuring data reliability means that after the data arrives, no one tampers with it to make it fit within an expected domain (making it mundane as a result).</a:t>
            </a:r>
            <a:endParaRPr lang="zh-TW" altLang="en-US" dirty="0"/>
          </a:p>
        </p:txBody>
      </p:sp>
    </p:spTree>
    <p:extLst>
      <p:ext uri="{BB962C8B-B14F-4D97-AF65-F5344CB8AC3E}">
        <p14:creationId xmlns:p14="http://schemas.microsoft.com/office/powerpoint/2010/main" val="1877968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8332AF-AD98-4791-A411-35CADE633926}"/>
              </a:ext>
            </a:extLst>
          </p:cNvPr>
          <p:cNvSpPr>
            <a:spLocks noGrp="1"/>
          </p:cNvSpPr>
          <p:nvPr>
            <p:ph type="title"/>
          </p:nvPr>
        </p:nvSpPr>
        <p:spPr/>
        <p:txBody>
          <a:bodyPr/>
          <a:lstStyle/>
          <a:p>
            <a:r>
              <a:rPr lang="en-US" altLang="zh-TW" dirty="0"/>
              <a:t>Making human input more reliable</a:t>
            </a:r>
            <a:endParaRPr lang="zh-TW" altLang="en-US" dirty="0"/>
          </a:p>
        </p:txBody>
      </p:sp>
      <p:sp>
        <p:nvSpPr>
          <p:cNvPr id="3" name="內容版面配置區 2">
            <a:extLst>
              <a:ext uri="{FF2B5EF4-FFF2-40B4-BE49-F238E27FC236}">
                <a16:creationId xmlns:a16="http://schemas.microsoft.com/office/drawing/2014/main" id="{3CC51370-CF95-43E7-B1C5-412ABB585B1E}"/>
              </a:ext>
            </a:extLst>
          </p:cNvPr>
          <p:cNvSpPr>
            <a:spLocks noGrp="1"/>
          </p:cNvSpPr>
          <p:nvPr>
            <p:ph idx="1"/>
          </p:nvPr>
        </p:nvSpPr>
        <p:spPr/>
        <p:txBody>
          <a:bodyPr/>
          <a:lstStyle/>
          <a:p>
            <a:r>
              <a:rPr lang="en-US" altLang="zh-TW" dirty="0"/>
              <a:t>Humans make mistakes — it’s part of being human. In fact, expecting that humans won’t make mistakes is unreasonable.</a:t>
            </a:r>
            <a:endParaRPr lang="zh-TW" altLang="en-US" dirty="0"/>
          </a:p>
        </p:txBody>
      </p:sp>
    </p:spTree>
    <p:extLst>
      <p:ext uri="{BB962C8B-B14F-4D97-AF65-F5344CB8AC3E}">
        <p14:creationId xmlns:p14="http://schemas.microsoft.com/office/powerpoint/2010/main" val="2032078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AFAA23-9840-4C5A-8100-70E68E649197}"/>
              </a:ext>
            </a:extLst>
          </p:cNvPr>
          <p:cNvSpPr>
            <a:spLocks noGrp="1"/>
          </p:cNvSpPr>
          <p:nvPr>
            <p:ph type="title"/>
          </p:nvPr>
        </p:nvSpPr>
        <p:spPr/>
        <p:txBody>
          <a:bodyPr/>
          <a:lstStyle/>
          <a:p>
            <a:r>
              <a:rPr lang="en-US" altLang="zh-TW" dirty="0"/>
              <a:t>Using automated data collection</a:t>
            </a:r>
            <a:endParaRPr lang="zh-TW" altLang="en-US" dirty="0"/>
          </a:p>
        </p:txBody>
      </p:sp>
      <p:sp>
        <p:nvSpPr>
          <p:cNvPr id="3" name="內容版面配置區 2">
            <a:extLst>
              <a:ext uri="{FF2B5EF4-FFF2-40B4-BE49-F238E27FC236}">
                <a16:creationId xmlns:a16="http://schemas.microsoft.com/office/drawing/2014/main" id="{E2717F2F-C6EC-4178-B23C-7B9E68B47074}"/>
              </a:ext>
            </a:extLst>
          </p:cNvPr>
          <p:cNvSpPr>
            <a:spLocks noGrp="1"/>
          </p:cNvSpPr>
          <p:nvPr>
            <p:ph idx="1"/>
          </p:nvPr>
        </p:nvSpPr>
        <p:spPr/>
        <p:txBody>
          <a:bodyPr>
            <a:normAutofit/>
          </a:bodyPr>
          <a:lstStyle/>
          <a:p>
            <a:r>
              <a:rPr lang="en-US" altLang="zh-TW" dirty="0"/>
              <a:t>Automated data collection does provide a number of benefits:</a:t>
            </a:r>
          </a:p>
          <a:p>
            <a:pPr lvl="1"/>
            <a:r>
              <a:rPr lang="en-US" altLang="zh-TW" dirty="0"/>
              <a:t>Better consistency</a:t>
            </a:r>
          </a:p>
          <a:p>
            <a:pPr lvl="1"/>
            <a:r>
              <a:rPr lang="en-US" altLang="zh-TW" dirty="0"/>
              <a:t>Improved reliability</a:t>
            </a:r>
          </a:p>
          <a:p>
            <a:pPr lvl="1"/>
            <a:r>
              <a:rPr lang="en-US" altLang="zh-TW" dirty="0"/>
              <a:t>Lower probability of missing data</a:t>
            </a:r>
          </a:p>
          <a:p>
            <a:pPr lvl="1"/>
            <a:r>
              <a:rPr lang="en-US" altLang="zh-TW" dirty="0"/>
              <a:t>Enhanced accuracy</a:t>
            </a:r>
          </a:p>
          <a:p>
            <a:pPr lvl="1"/>
            <a:r>
              <a:rPr lang="en-US" altLang="zh-TW" dirty="0"/>
              <a:t>Reduced variance for things like timed inputs</a:t>
            </a:r>
          </a:p>
          <a:p>
            <a:r>
              <a:rPr lang="en-US" altLang="zh-TW" dirty="0"/>
              <a:t>Automated data collection still relies on sensors, applications, and computer hardware designed by humans that provide access only to the data that humans decide to allow.</a:t>
            </a:r>
            <a:endParaRPr lang="zh-TW" altLang="en-US" dirty="0"/>
          </a:p>
        </p:txBody>
      </p:sp>
    </p:spTree>
    <p:extLst>
      <p:ext uri="{BB962C8B-B14F-4D97-AF65-F5344CB8AC3E}">
        <p14:creationId xmlns:p14="http://schemas.microsoft.com/office/powerpoint/2010/main" val="99509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6E6A2D-9AC3-443F-9BB5-1E3329024B8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755694C-B07B-4FE8-93D4-0FF18AB833A6}"/>
              </a:ext>
            </a:extLst>
          </p:cNvPr>
          <p:cNvSpPr>
            <a:spLocks noGrp="1"/>
          </p:cNvSpPr>
          <p:nvPr>
            <p:ph idx="1"/>
          </p:nvPr>
        </p:nvSpPr>
        <p:spPr/>
        <p:txBody>
          <a:bodyPr>
            <a:normAutofit/>
          </a:bodyPr>
          <a:lstStyle/>
          <a:p>
            <a:r>
              <a:rPr lang="en-US" altLang="zh-TW" dirty="0"/>
              <a:t>Every interesting application ever written for a computer has data associated with it.</a:t>
            </a:r>
          </a:p>
          <a:p>
            <a:r>
              <a:rPr lang="en-US" altLang="zh-TW" dirty="0"/>
              <a:t>The use of advanced hardware and improvements in algorithms make data the universal resource for AI today.</a:t>
            </a:r>
          </a:p>
          <a:p>
            <a:r>
              <a:rPr lang="en-US" altLang="zh-TW" dirty="0"/>
              <a:t>Today, applications collect data manually, as done in the past, and also automatically, using new methods.</a:t>
            </a:r>
          </a:p>
          <a:p>
            <a:r>
              <a:rPr lang="en-US" altLang="zh-TW" dirty="0"/>
              <a:t>Collecting this data ethically.</a:t>
            </a:r>
          </a:p>
          <a:p>
            <a:r>
              <a:rPr lang="en-US" altLang="zh-TW" dirty="0"/>
              <a:t>Raw data doesn’t usually work well for analysis purposes. Manipulating and shaping the data are required.</a:t>
            </a:r>
            <a:endParaRPr lang="zh-TW" altLang="en-US" dirty="0"/>
          </a:p>
        </p:txBody>
      </p:sp>
    </p:spTree>
    <p:extLst>
      <p:ext uri="{BB962C8B-B14F-4D97-AF65-F5344CB8AC3E}">
        <p14:creationId xmlns:p14="http://schemas.microsoft.com/office/powerpoint/2010/main" val="2570807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A8F74D-23AB-4021-83E6-690BC0994831}"/>
              </a:ext>
            </a:extLst>
          </p:cNvPr>
          <p:cNvSpPr>
            <a:spLocks noGrp="1"/>
          </p:cNvSpPr>
          <p:nvPr>
            <p:ph type="title"/>
          </p:nvPr>
        </p:nvSpPr>
        <p:spPr/>
        <p:txBody>
          <a:bodyPr/>
          <a:lstStyle/>
          <a:p>
            <a:r>
              <a:rPr lang="en-US" altLang="zh-TW" dirty="0"/>
              <a:t>Collecting personal data ethically</a:t>
            </a:r>
            <a:endParaRPr lang="zh-TW" altLang="en-US" dirty="0"/>
          </a:p>
        </p:txBody>
      </p:sp>
      <p:sp>
        <p:nvSpPr>
          <p:cNvPr id="3" name="內容版面配置區 2">
            <a:extLst>
              <a:ext uri="{FF2B5EF4-FFF2-40B4-BE49-F238E27FC236}">
                <a16:creationId xmlns:a16="http://schemas.microsoft.com/office/drawing/2014/main" id="{C603B512-64E5-4AD2-A652-CDFAA964747F}"/>
              </a:ext>
            </a:extLst>
          </p:cNvPr>
          <p:cNvSpPr>
            <a:spLocks noGrp="1"/>
          </p:cNvSpPr>
          <p:nvPr>
            <p:ph idx="1"/>
          </p:nvPr>
        </p:nvSpPr>
        <p:spPr/>
        <p:txBody>
          <a:bodyPr/>
          <a:lstStyle/>
          <a:p>
            <a:r>
              <a:rPr lang="en-US" altLang="zh-TW" dirty="0"/>
              <a:t>For some people, anything that appears on the Internet is automatically considered public domain — including people’s faces and all their personal information.</a:t>
            </a:r>
          </a:p>
          <a:p>
            <a:r>
              <a:rPr lang="en-US" altLang="zh-TW" dirty="0"/>
              <a:t>The fact is that you should consider everything as being copyrighted and not available for use in a public domain manner to use data safely.</a:t>
            </a:r>
          </a:p>
          <a:p>
            <a:r>
              <a:rPr lang="en-US" altLang="zh-TW" dirty="0"/>
              <a:t>Even people who realize that material is copyrighted will often fall back on fair-use principles.</a:t>
            </a:r>
            <a:endParaRPr lang="zh-TW" altLang="en-US" dirty="0"/>
          </a:p>
        </p:txBody>
      </p:sp>
    </p:spTree>
    <p:extLst>
      <p:ext uri="{BB962C8B-B14F-4D97-AF65-F5344CB8AC3E}">
        <p14:creationId xmlns:p14="http://schemas.microsoft.com/office/powerpoint/2010/main" val="3018747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C8432D-94CD-482F-906A-AED750F25B5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6A0FDE3-7F21-4CA4-808E-90C38B7D3C2D}"/>
              </a:ext>
            </a:extLst>
          </p:cNvPr>
          <p:cNvSpPr>
            <a:spLocks noGrp="1"/>
          </p:cNvSpPr>
          <p:nvPr>
            <p:ph idx="1"/>
          </p:nvPr>
        </p:nvSpPr>
        <p:spPr/>
        <p:txBody>
          <a:bodyPr/>
          <a:lstStyle/>
          <a:p>
            <a:r>
              <a:rPr lang="en-US" altLang="zh-TW" dirty="0"/>
              <a:t>No matter where you stand on the free-use issue, you still need to consider the ethical use of data that you obtain no matter what the source might be.</a:t>
            </a:r>
          </a:p>
          <a:p>
            <a:pPr lvl="1"/>
            <a:r>
              <a:rPr lang="en-US" altLang="zh-TW" dirty="0"/>
              <a:t>Obtaining permission: Some research will require you to be able to identify persons used within a dataset.</a:t>
            </a:r>
          </a:p>
          <a:p>
            <a:pPr lvl="1"/>
            <a:r>
              <a:rPr lang="en-US" altLang="zh-TW" dirty="0"/>
              <a:t>Using sanitization techniques: Data sanitization involves removing personal information.</a:t>
            </a:r>
          </a:p>
          <a:p>
            <a:pPr lvl="1"/>
            <a:r>
              <a:rPr lang="en-US" altLang="zh-TW" dirty="0"/>
              <a:t>Avoiding Data Inference: When collecting data, some users will refuse to share personally identifiable information</a:t>
            </a:r>
          </a:p>
          <a:p>
            <a:pPr lvl="1"/>
            <a:r>
              <a:rPr lang="en-US" altLang="zh-TW" dirty="0"/>
              <a:t>Avoiding generalizations: It’s essential to remember that statistics apply to groups, not to individuals.</a:t>
            </a:r>
            <a:endParaRPr lang="zh-TW" altLang="en-US" dirty="0"/>
          </a:p>
        </p:txBody>
      </p:sp>
    </p:spTree>
    <p:extLst>
      <p:ext uri="{BB962C8B-B14F-4D97-AF65-F5344CB8AC3E}">
        <p14:creationId xmlns:p14="http://schemas.microsoft.com/office/powerpoint/2010/main" val="2660910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5A7F37-049F-42DC-9C17-D4FDBFA85A72}"/>
              </a:ext>
            </a:extLst>
          </p:cNvPr>
          <p:cNvSpPr>
            <a:spLocks noGrp="1"/>
          </p:cNvSpPr>
          <p:nvPr>
            <p:ph type="title"/>
          </p:nvPr>
        </p:nvSpPr>
        <p:spPr/>
        <p:txBody>
          <a:bodyPr/>
          <a:lstStyle/>
          <a:p>
            <a:r>
              <a:rPr lang="en-US" altLang="zh-TW" b="1" dirty="0"/>
              <a:t>Manicuring the Data</a:t>
            </a:r>
            <a:endParaRPr lang="zh-TW" altLang="en-US" b="1" dirty="0"/>
          </a:p>
        </p:txBody>
      </p:sp>
      <p:sp>
        <p:nvSpPr>
          <p:cNvPr id="3" name="內容版面配置區 2">
            <a:extLst>
              <a:ext uri="{FF2B5EF4-FFF2-40B4-BE49-F238E27FC236}">
                <a16:creationId xmlns:a16="http://schemas.microsoft.com/office/drawing/2014/main" id="{65DB1F1A-BECE-4C41-ABC3-DD116C67782D}"/>
              </a:ext>
            </a:extLst>
          </p:cNvPr>
          <p:cNvSpPr>
            <a:spLocks noGrp="1"/>
          </p:cNvSpPr>
          <p:nvPr>
            <p:ph idx="1"/>
          </p:nvPr>
        </p:nvSpPr>
        <p:spPr/>
        <p:txBody>
          <a:bodyPr/>
          <a:lstStyle/>
          <a:p>
            <a:r>
              <a:rPr lang="en-US" altLang="zh-TW" dirty="0"/>
              <a:t>No matter what term you use, however, raw data seldom meets the requirements for processing and analysis. To get something out of the data, you must manicure it to meet specific needs. The following sections discuss data manicuring needs.</a:t>
            </a:r>
            <a:endParaRPr lang="zh-TW" altLang="en-US" dirty="0"/>
          </a:p>
        </p:txBody>
      </p:sp>
    </p:spTree>
    <p:extLst>
      <p:ext uri="{BB962C8B-B14F-4D97-AF65-F5344CB8AC3E}">
        <p14:creationId xmlns:p14="http://schemas.microsoft.com/office/powerpoint/2010/main" val="1232868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D2131C4-44DA-4E43-99E3-59104AC3E1B9}"/>
              </a:ext>
            </a:extLst>
          </p:cNvPr>
          <p:cNvSpPr>
            <a:spLocks noGrp="1"/>
          </p:cNvSpPr>
          <p:nvPr>
            <p:ph type="title"/>
          </p:nvPr>
        </p:nvSpPr>
        <p:spPr/>
        <p:txBody>
          <a:bodyPr/>
          <a:lstStyle/>
          <a:p>
            <a:r>
              <a:rPr lang="en-US" altLang="zh-TW" dirty="0"/>
              <a:t>Dealing with missing data</a:t>
            </a:r>
            <a:endParaRPr lang="zh-TW" altLang="en-US" dirty="0"/>
          </a:p>
        </p:txBody>
      </p:sp>
      <p:sp>
        <p:nvSpPr>
          <p:cNvPr id="3" name="內容版面配置區 2">
            <a:extLst>
              <a:ext uri="{FF2B5EF4-FFF2-40B4-BE49-F238E27FC236}">
                <a16:creationId xmlns:a16="http://schemas.microsoft.com/office/drawing/2014/main" id="{44CA6059-4485-4612-A836-4446B8A492C9}"/>
              </a:ext>
            </a:extLst>
          </p:cNvPr>
          <p:cNvSpPr>
            <a:spLocks noGrp="1"/>
          </p:cNvSpPr>
          <p:nvPr>
            <p:ph idx="1"/>
          </p:nvPr>
        </p:nvSpPr>
        <p:spPr/>
        <p:txBody>
          <a:bodyPr/>
          <a:lstStyle/>
          <a:p>
            <a:r>
              <a:rPr lang="en-US" altLang="zh-TW" dirty="0"/>
              <a:t>To answer a given question correctly, you must have all the facts.</a:t>
            </a:r>
          </a:p>
          <a:p>
            <a:r>
              <a:rPr lang="en-US" altLang="zh-TW" dirty="0"/>
              <a:t>Identifying that your dataset is missing information can actually be quite hard because it requires you to look at the data at a low level — something that most people aren’t prepared to do and is time consuming even if you do have the required skills.</a:t>
            </a:r>
            <a:endParaRPr lang="zh-TW" altLang="en-US" dirty="0"/>
          </a:p>
        </p:txBody>
      </p:sp>
    </p:spTree>
    <p:extLst>
      <p:ext uri="{BB962C8B-B14F-4D97-AF65-F5344CB8AC3E}">
        <p14:creationId xmlns:p14="http://schemas.microsoft.com/office/powerpoint/2010/main" val="1442009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2F3D187-19D6-442A-8067-3586A83576B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DEEBFC2-51AD-48BE-A349-4A6A73865508}"/>
              </a:ext>
            </a:extLst>
          </p:cNvPr>
          <p:cNvSpPr>
            <a:spLocks noGrp="1"/>
          </p:cNvSpPr>
          <p:nvPr>
            <p:ph idx="1"/>
          </p:nvPr>
        </p:nvSpPr>
        <p:spPr/>
        <p:txBody>
          <a:bodyPr/>
          <a:lstStyle/>
          <a:p>
            <a:r>
              <a:rPr lang="en-US" altLang="zh-TW" dirty="0"/>
              <a:t>Calculate the missing data from other data that you can access.</a:t>
            </a:r>
          </a:p>
          <a:p>
            <a:r>
              <a:rPr lang="en-US" altLang="zh-TW" dirty="0"/>
              <a:t>Locate the missing data in another dataset.</a:t>
            </a:r>
          </a:p>
          <a:p>
            <a:r>
              <a:rPr lang="en-US" altLang="zh-TW" dirty="0"/>
              <a:t>Combine datasets to create a whole that provides consistent fields.</a:t>
            </a:r>
          </a:p>
          <a:p>
            <a:r>
              <a:rPr lang="en-US" altLang="zh-TW" dirty="0"/>
              <a:t>Collect additional data from various sources to fill in the missing data.</a:t>
            </a:r>
          </a:p>
          <a:p>
            <a:r>
              <a:rPr lang="en-US" altLang="zh-TW" dirty="0"/>
              <a:t>Redefine your question so that you no longer need the missing data.</a:t>
            </a:r>
            <a:endParaRPr lang="zh-TW" altLang="en-US" dirty="0"/>
          </a:p>
        </p:txBody>
      </p:sp>
    </p:spTree>
    <p:extLst>
      <p:ext uri="{BB962C8B-B14F-4D97-AF65-F5344CB8AC3E}">
        <p14:creationId xmlns:p14="http://schemas.microsoft.com/office/powerpoint/2010/main" val="936452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E5FBE6-D5C6-4316-8713-F6FB69C30724}"/>
              </a:ext>
            </a:extLst>
          </p:cNvPr>
          <p:cNvSpPr>
            <a:spLocks noGrp="1"/>
          </p:cNvSpPr>
          <p:nvPr>
            <p:ph type="title"/>
          </p:nvPr>
        </p:nvSpPr>
        <p:spPr/>
        <p:txBody>
          <a:bodyPr/>
          <a:lstStyle/>
          <a:p>
            <a:r>
              <a:rPr lang="en-US" altLang="zh-TW" dirty="0"/>
              <a:t>Separating useful data from other data</a:t>
            </a:r>
            <a:endParaRPr lang="zh-TW" altLang="en-US" dirty="0"/>
          </a:p>
        </p:txBody>
      </p:sp>
      <p:sp>
        <p:nvSpPr>
          <p:cNvPr id="3" name="內容版面配置區 2">
            <a:extLst>
              <a:ext uri="{FF2B5EF4-FFF2-40B4-BE49-F238E27FC236}">
                <a16:creationId xmlns:a16="http://schemas.microsoft.com/office/drawing/2014/main" id="{5B3267B3-D79F-4D5D-9D55-4F7A56663EB4}"/>
              </a:ext>
            </a:extLst>
          </p:cNvPr>
          <p:cNvSpPr>
            <a:spLocks noGrp="1"/>
          </p:cNvSpPr>
          <p:nvPr>
            <p:ph idx="1"/>
          </p:nvPr>
        </p:nvSpPr>
        <p:spPr/>
        <p:txBody>
          <a:bodyPr/>
          <a:lstStyle/>
          <a:p>
            <a:r>
              <a:rPr lang="en-US" altLang="zh-TW" dirty="0"/>
              <a:t>To solve problems efficiently, an AI requires just enough data. Defining the question that you want to answer concisely and clearly helps, as does using the correct algorithm (or algorithm ensemble).</a:t>
            </a:r>
          </a:p>
          <a:p>
            <a:r>
              <a:rPr lang="en-US" altLang="zh-TW" dirty="0"/>
              <a:t>The major problems with having too much data are that finding the solution (after wading through all that extra data) takes longer, and sometimes you get confusing results because you can’t see the forest for the trees.</a:t>
            </a:r>
            <a:endParaRPr lang="zh-TW" altLang="en-US" dirty="0"/>
          </a:p>
        </p:txBody>
      </p:sp>
    </p:spTree>
    <p:extLst>
      <p:ext uri="{BB962C8B-B14F-4D97-AF65-F5344CB8AC3E}">
        <p14:creationId xmlns:p14="http://schemas.microsoft.com/office/powerpoint/2010/main" val="3109525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704539-4E9B-4F92-993F-61FB4B730624}"/>
              </a:ext>
            </a:extLst>
          </p:cNvPr>
          <p:cNvSpPr>
            <a:spLocks noGrp="1"/>
          </p:cNvSpPr>
          <p:nvPr>
            <p:ph type="title"/>
          </p:nvPr>
        </p:nvSpPr>
        <p:spPr/>
        <p:txBody>
          <a:bodyPr/>
          <a:lstStyle/>
          <a:p>
            <a:r>
              <a:rPr lang="en-US" altLang="zh-TW" b="1" dirty="0"/>
              <a:t>Considering the Five Mistruths in Data</a:t>
            </a:r>
            <a:endParaRPr lang="zh-TW" altLang="en-US" b="1" dirty="0"/>
          </a:p>
        </p:txBody>
      </p:sp>
      <p:sp>
        <p:nvSpPr>
          <p:cNvPr id="3" name="內容版面配置區 2">
            <a:extLst>
              <a:ext uri="{FF2B5EF4-FFF2-40B4-BE49-F238E27FC236}">
                <a16:creationId xmlns:a16="http://schemas.microsoft.com/office/drawing/2014/main" id="{13B0A5C3-2C78-423D-80D8-3008BD20D708}"/>
              </a:ext>
            </a:extLst>
          </p:cNvPr>
          <p:cNvSpPr>
            <a:spLocks noGrp="1"/>
          </p:cNvSpPr>
          <p:nvPr>
            <p:ph idx="1"/>
          </p:nvPr>
        </p:nvSpPr>
        <p:spPr/>
        <p:txBody>
          <a:bodyPr/>
          <a:lstStyle/>
          <a:p>
            <a:r>
              <a:rPr lang="en-US" altLang="zh-TW" dirty="0"/>
              <a:t>Commission</a:t>
            </a:r>
          </a:p>
          <a:p>
            <a:r>
              <a:rPr lang="en-US" altLang="zh-TW" dirty="0"/>
              <a:t>Omission</a:t>
            </a:r>
          </a:p>
          <a:p>
            <a:r>
              <a:rPr lang="en-US" altLang="zh-TW" dirty="0"/>
              <a:t>Perspective</a:t>
            </a:r>
          </a:p>
          <a:p>
            <a:r>
              <a:rPr lang="en-US" altLang="zh-TW" dirty="0"/>
              <a:t>Bias</a:t>
            </a:r>
          </a:p>
          <a:p>
            <a:r>
              <a:rPr lang="en-US" altLang="zh-TW" dirty="0"/>
              <a:t>Frame of reference</a:t>
            </a:r>
          </a:p>
          <a:p>
            <a:endParaRPr lang="zh-TW" altLang="en-US" dirty="0"/>
          </a:p>
        </p:txBody>
      </p:sp>
    </p:spTree>
    <p:extLst>
      <p:ext uri="{BB962C8B-B14F-4D97-AF65-F5344CB8AC3E}">
        <p14:creationId xmlns:p14="http://schemas.microsoft.com/office/powerpoint/2010/main" val="954199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77F3BE-D051-462A-A16E-D17EB7AE713D}"/>
              </a:ext>
            </a:extLst>
          </p:cNvPr>
          <p:cNvSpPr>
            <a:spLocks noGrp="1"/>
          </p:cNvSpPr>
          <p:nvPr>
            <p:ph type="title"/>
          </p:nvPr>
        </p:nvSpPr>
        <p:spPr/>
        <p:txBody>
          <a:bodyPr/>
          <a:lstStyle/>
          <a:p>
            <a:r>
              <a:rPr lang="en-US" altLang="zh-TW" b="1" dirty="0"/>
              <a:t>Defining the Limits of Data Acquisition</a:t>
            </a:r>
            <a:endParaRPr lang="zh-TW" altLang="en-US" b="1" dirty="0"/>
          </a:p>
        </p:txBody>
      </p:sp>
      <p:sp>
        <p:nvSpPr>
          <p:cNvPr id="3" name="內容版面配置區 2">
            <a:extLst>
              <a:ext uri="{FF2B5EF4-FFF2-40B4-BE49-F238E27FC236}">
                <a16:creationId xmlns:a16="http://schemas.microsoft.com/office/drawing/2014/main" id="{B0868A69-094C-4226-AE6F-E4EA9C10D834}"/>
              </a:ext>
            </a:extLst>
          </p:cNvPr>
          <p:cNvSpPr>
            <a:spLocks noGrp="1"/>
          </p:cNvSpPr>
          <p:nvPr>
            <p:ph idx="1"/>
          </p:nvPr>
        </p:nvSpPr>
        <p:spPr/>
        <p:txBody>
          <a:bodyPr/>
          <a:lstStyle/>
          <a:p>
            <a:r>
              <a:rPr lang="en-US" altLang="zh-TW" dirty="0"/>
              <a:t>Addresses a need — and then ascertain what sorts of information you need to answer the question.</a:t>
            </a:r>
          </a:p>
          <a:p>
            <a:r>
              <a:rPr lang="en-US" altLang="zh-TW" dirty="0"/>
              <a:t>Automation would produce reliable, repeatable, and consistent data input.</a:t>
            </a:r>
          </a:p>
          <a:p>
            <a:r>
              <a:rPr lang="en-US" altLang="zh-TW" dirty="0"/>
              <a:t>Many factors in automating data acquisition can produce data that isn’t particularly useful.</a:t>
            </a:r>
            <a:endParaRPr lang="zh-TW" altLang="en-US" dirty="0"/>
          </a:p>
        </p:txBody>
      </p:sp>
    </p:spTree>
    <p:extLst>
      <p:ext uri="{BB962C8B-B14F-4D97-AF65-F5344CB8AC3E}">
        <p14:creationId xmlns:p14="http://schemas.microsoft.com/office/powerpoint/2010/main" val="3916487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1E0714-938A-4DAF-9639-8D844724EB3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AC31CE8-71A6-4ECA-9620-71A2FA41A5D3}"/>
              </a:ext>
            </a:extLst>
          </p:cNvPr>
          <p:cNvSpPr>
            <a:spLocks noGrp="1"/>
          </p:cNvSpPr>
          <p:nvPr>
            <p:ph idx="1"/>
          </p:nvPr>
        </p:nvSpPr>
        <p:spPr/>
        <p:txBody>
          <a:bodyPr>
            <a:normAutofit fontScale="92500"/>
          </a:bodyPr>
          <a:lstStyle/>
          <a:p>
            <a:r>
              <a:rPr lang="en-US" altLang="zh-TW" dirty="0"/>
              <a:t>Sensors can collect only the data that they’re designed to collect, so you might miss data when the sensors used aren’t designed for the purpose.</a:t>
            </a:r>
          </a:p>
          <a:p>
            <a:r>
              <a:rPr lang="en-US" altLang="zh-TW" dirty="0"/>
              <a:t>People create errant data in various ways (see the “Considering the Five Mistruths in Data” section, earlier in this chapter, for details), which means that data you receive might be false.</a:t>
            </a:r>
          </a:p>
          <a:p>
            <a:r>
              <a:rPr lang="en-US" altLang="zh-TW" dirty="0"/>
              <a:t>Data can become skewed when the conditions for collecting it are incorrectly defined.</a:t>
            </a:r>
          </a:p>
          <a:p>
            <a:r>
              <a:rPr lang="en-US" altLang="zh-TW" dirty="0"/>
              <a:t>Interpreting data incorrectly means that the results will also be incorrect.</a:t>
            </a:r>
          </a:p>
          <a:p>
            <a:r>
              <a:rPr lang="en-US" altLang="zh-TW" dirty="0"/>
              <a:t>Converting a real-world question into an algorithm that the computer can understand is an error-prone process.</a:t>
            </a:r>
            <a:endParaRPr lang="zh-TW" altLang="en-US" dirty="0"/>
          </a:p>
        </p:txBody>
      </p:sp>
    </p:spTree>
    <p:extLst>
      <p:ext uri="{BB962C8B-B14F-4D97-AF65-F5344CB8AC3E}">
        <p14:creationId xmlns:p14="http://schemas.microsoft.com/office/powerpoint/2010/main" val="3257092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90E055-EBCB-447C-ACD1-D02E887E8CEF}"/>
              </a:ext>
            </a:extLst>
          </p:cNvPr>
          <p:cNvSpPr>
            <a:spLocks noGrp="1"/>
          </p:cNvSpPr>
          <p:nvPr>
            <p:ph type="title"/>
          </p:nvPr>
        </p:nvSpPr>
        <p:spPr/>
        <p:txBody>
          <a:bodyPr/>
          <a:lstStyle/>
          <a:p>
            <a:r>
              <a:rPr lang="en-US" altLang="zh-TW" b="1" dirty="0"/>
              <a:t>Considering Data Security Issues</a:t>
            </a:r>
            <a:endParaRPr lang="zh-TW" altLang="en-US" b="1" dirty="0"/>
          </a:p>
        </p:txBody>
      </p:sp>
      <p:sp>
        <p:nvSpPr>
          <p:cNvPr id="3" name="內容版面配置區 2">
            <a:extLst>
              <a:ext uri="{FF2B5EF4-FFF2-40B4-BE49-F238E27FC236}">
                <a16:creationId xmlns:a16="http://schemas.microsoft.com/office/drawing/2014/main" id="{F3A7A398-9A4F-4931-8A72-F571247781C3}"/>
              </a:ext>
            </a:extLst>
          </p:cNvPr>
          <p:cNvSpPr>
            <a:spLocks noGrp="1"/>
          </p:cNvSpPr>
          <p:nvPr>
            <p:ph idx="1"/>
          </p:nvPr>
        </p:nvSpPr>
        <p:spPr/>
        <p:txBody>
          <a:bodyPr/>
          <a:lstStyle/>
          <a:p>
            <a:r>
              <a:rPr lang="en-US" altLang="zh-TW" dirty="0"/>
              <a:t>This section discusses data security from the perspective of protecting data integrity, rather than keeping someone from stealing it or guarding privacy.</a:t>
            </a:r>
            <a:endParaRPr lang="zh-TW" altLang="en-US" dirty="0"/>
          </a:p>
        </p:txBody>
      </p:sp>
    </p:spTree>
    <p:extLst>
      <p:ext uri="{BB962C8B-B14F-4D97-AF65-F5344CB8AC3E}">
        <p14:creationId xmlns:p14="http://schemas.microsoft.com/office/powerpoint/2010/main" val="325662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FDA4BD-F21C-4CF0-BDBE-9757D131CF8F}"/>
              </a:ext>
            </a:extLst>
          </p:cNvPr>
          <p:cNvSpPr>
            <a:spLocks noGrp="1"/>
          </p:cNvSpPr>
          <p:nvPr>
            <p:ph type="title"/>
          </p:nvPr>
        </p:nvSpPr>
        <p:spPr/>
        <p:txBody>
          <a:bodyPr/>
          <a:lstStyle/>
          <a:p>
            <a:r>
              <a:rPr lang="en-US" altLang="zh-TW" b="1" dirty="0"/>
              <a:t>Finding Data Ubiquitous in This Age</a:t>
            </a:r>
            <a:endParaRPr lang="zh-TW" altLang="en-US" b="1" dirty="0"/>
          </a:p>
        </p:txBody>
      </p:sp>
      <p:sp>
        <p:nvSpPr>
          <p:cNvPr id="3" name="內容版面配置區 2">
            <a:extLst>
              <a:ext uri="{FF2B5EF4-FFF2-40B4-BE49-F238E27FC236}">
                <a16:creationId xmlns:a16="http://schemas.microsoft.com/office/drawing/2014/main" id="{9F2E15E9-182D-45E3-BBEC-CC90017AC5CB}"/>
              </a:ext>
            </a:extLst>
          </p:cNvPr>
          <p:cNvSpPr>
            <a:spLocks noGrp="1"/>
          </p:cNvSpPr>
          <p:nvPr>
            <p:ph idx="1"/>
          </p:nvPr>
        </p:nvSpPr>
        <p:spPr/>
        <p:txBody>
          <a:bodyPr>
            <a:normAutofit/>
          </a:bodyPr>
          <a:lstStyle/>
          <a:p>
            <a:r>
              <a:rPr lang="en-US" altLang="zh-TW" dirty="0"/>
              <a:t>Big data is more than a just a buzz phrase used by vendors to propose new ways to store data and analyze it.</a:t>
            </a:r>
          </a:p>
          <a:p>
            <a:r>
              <a:rPr lang="en-US" altLang="zh-TW" dirty="0"/>
              <a:t>The big data revolution is an everyday reality and a driving force of our times.</a:t>
            </a:r>
          </a:p>
          <a:p>
            <a:r>
              <a:rPr lang="en-US" altLang="zh-TW" dirty="0"/>
              <a:t>Big data refers to large and complex amounts of computer data, so large and intricate that applications can’t deal with the data simply by using additional storage or increasing computer power.</a:t>
            </a:r>
          </a:p>
          <a:p>
            <a:r>
              <a:rPr lang="en-US" altLang="zh-TW" dirty="0"/>
              <a:t>Big data implies a revolution in data storage and manipulation.</a:t>
            </a:r>
          </a:p>
        </p:txBody>
      </p:sp>
    </p:spTree>
    <p:extLst>
      <p:ext uri="{BB962C8B-B14F-4D97-AF65-F5344CB8AC3E}">
        <p14:creationId xmlns:p14="http://schemas.microsoft.com/office/powerpoint/2010/main" val="41244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FF3D74-80CB-4DDD-ACF6-14F644B3E070}"/>
              </a:ext>
            </a:extLst>
          </p:cNvPr>
          <p:cNvSpPr>
            <a:spLocks noGrp="1"/>
          </p:cNvSpPr>
          <p:nvPr>
            <p:ph type="title"/>
          </p:nvPr>
        </p:nvSpPr>
        <p:spPr/>
        <p:txBody>
          <a:bodyPr/>
          <a:lstStyle/>
          <a:p>
            <a:r>
              <a:rPr lang="en-US" altLang="zh-TW" dirty="0"/>
              <a:t>Understanding purposefully biased data</a:t>
            </a:r>
            <a:endParaRPr lang="zh-TW" altLang="en-US" dirty="0"/>
          </a:p>
        </p:txBody>
      </p:sp>
      <p:sp>
        <p:nvSpPr>
          <p:cNvPr id="3" name="內容版面配置區 2">
            <a:extLst>
              <a:ext uri="{FF2B5EF4-FFF2-40B4-BE49-F238E27FC236}">
                <a16:creationId xmlns:a16="http://schemas.microsoft.com/office/drawing/2014/main" id="{86A5EA7A-A52B-4900-BD17-DAA43F1D59F2}"/>
              </a:ext>
            </a:extLst>
          </p:cNvPr>
          <p:cNvSpPr>
            <a:spLocks noGrp="1"/>
          </p:cNvSpPr>
          <p:nvPr>
            <p:ph idx="1"/>
          </p:nvPr>
        </p:nvSpPr>
        <p:spPr/>
        <p:txBody>
          <a:bodyPr>
            <a:normAutofit/>
          </a:bodyPr>
          <a:lstStyle/>
          <a:p>
            <a:r>
              <a:rPr lang="en-US" altLang="zh-TW" dirty="0"/>
              <a:t>The dataset is often biased because the collection methods are biased, the analysis methods are biased, and the data itself is biased.</a:t>
            </a:r>
          </a:p>
          <a:p>
            <a:r>
              <a:rPr lang="en-US" altLang="zh-TW" dirty="0"/>
              <a:t>The people using the dataset purposely bias it in some manner.</a:t>
            </a:r>
          </a:p>
          <a:p>
            <a:pPr lvl="1"/>
            <a:r>
              <a:rPr lang="en-US" altLang="zh-TW" b="1" dirty="0"/>
              <a:t>Political: </a:t>
            </a:r>
            <a:r>
              <a:rPr lang="en-US" altLang="zh-TW" dirty="0"/>
              <a:t>Political maneuvering can become the source of data bias.</a:t>
            </a:r>
          </a:p>
          <a:p>
            <a:pPr lvl="1"/>
            <a:r>
              <a:rPr lang="en-US" altLang="zh-TW" b="1" dirty="0"/>
              <a:t>Medical: </a:t>
            </a:r>
            <a:r>
              <a:rPr lang="en-US" altLang="zh-TW" dirty="0"/>
              <a:t>When medical groups advertise for people to participate in trials of medications, procedures, and other needs, the group they get often doesn’t represent the population as a whole, so the data is biased.</a:t>
            </a:r>
          </a:p>
          <a:p>
            <a:pPr lvl="1"/>
            <a:r>
              <a:rPr lang="en-US" altLang="zh-TW" b="1" dirty="0"/>
              <a:t>Legal: </a:t>
            </a:r>
            <a:r>
              <a:rPr lang="en-US" altLang="zh-TW" dirty="0"/>
              <a:t>The use of COMPAS to predict the potential for recidivism is another example of data and algorithm bias</a:t>
            </a:r>
          </a:p>
          <a:p>
            <a:pPr lvl="1"/>
            <a:r>
              <a:rPr lang="en-US" altLang="zh-TW" b="1" dirty="0"/>
              <a:t>Other: </a:t>
            </a:r>
            <a:r>
              <a:rPr lang="en-US" altLang="zh-TW" dirty="0"/>
              <a:t>Any time a dataset and its associated algorithms become influenced by bias, the outcome is less than ideal.</a:t>
            </a:r>
            <a:endParaRPr lang="zh-TW" altLang="en-US" dirty="0"/>
          </a:p>
        </p:txBody>
      </p:sp>
    </p:spTree>
    <p:extLst>
      <p:ext uri="{BB962C8B-B14F-4D97-AF65-F5344CB8AC3E}">
        <p14:creationId xmlns:p14="http://schemas.microsoft.com/office/powerpoint/2010/main" val="1893528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467D24-DBF2-4E9B-930C-1D8BA80B59CE}"/>
              </a:ext>
            </a:extLst>
          </p:cNvPr>
          <p:cNvSpPr>
            <a:spLocks noGrp="1"/>
          </p:cNvSpPr>
          <p:nvPr>
            <p:ph type="title"/>
          </p:nvPr>
        </p:nvSpPr>
        <p:spPr/>
        <p:txBody>
          <a:bodyPr/>
          <a:lstStyle/>
          <a:p>
            <a:r>
              <a:rPr lang="en-US" altLang="zh-TW" dirty="0"/>
              <a:t>Dealing with data-source corruption</a:t>
            </a:r>
            <a:endParaRPr lang="zh-TW" altLang="en-US" dirty="0"/>
          </a:p>
        </p:txBody>
      </p:sp>
      <p:sp>
        <p:nvSpPr>
          <p:cNvPr id="3" name="內容版面配置區 2">
            <a:extLst>
              <a:ext uri="{FF2B5EF4-FFF2-40B4-BE49-F238E27FC236}">
                <a16:creationId xmlns:a16="http://schemas.microsoft.com/office/drawing/2014/main" id="{B890378B-3702-4E9D-B36F-FB9EB8B4AAD6}"/>
              </a:ext>
            </a:extLst>
          </p:cNvPr>
          <p:cNvSpPr>
            <a:spLocks noGrp="1"/>
          </p:cNvSpPr>
          <p:nvPr>
            <p:ph idx="1"/>
          </p:nvPr>
        </p:nvSpPr>
        <p:spPr/>
        <p:txBody>
          <a:bodyPr/>
          <a:lstStyle/>
          <a:p>
            <a:r>
              <a:rPr lang="en-US" altLang="zh-TW" dirty="0"/>
              <a:t>Data sources can become corrupt.</a:t>
            </a:r>
          </a:p>
          <a:p>
            <a:r>
              <a:rPr lang="en-US" altLang="zh-TW" dirty="0"/>
              <a:t>Data-source corruption comes from many other sources:</a:t>
            </a:r>
          </a:p>
          <a:p>
            <a:pPr lvl="1"/>
            <a:r>
              <a:rPr lang="en-US" altLang="zh-TW" dirty="0"/>
              <a:t>A sensor might be bad, producing erroneous results.</a:t>
            </a:r>
          </a:p>
          <a:p>
            <a:pPr lvl="1"/>
            <a:r>
              <a:rPr lang="en-US" altLang="zh-TW" dirty="0"/>
              <a:t>A virus attack might cause data errors.</a:t>
            </a:r>
          </a:p>
          <a:p>
            <a:pPr lvl="1"/>
            <a:r>
              <a:rPr lang="en-US" altLang="zh-TW" dirty="0"/>
              <a:t>The database or other software contains a flaw.</a:t>
            </a:r>
          </a:p>
          <a:p>
            <a:pPr lvl="1"/>
            <a:r>
              <a:rPr lang="en-US" altLang="zh-TW" dirty="0"/>
              <a:t>Humans enter the data incorrectly into the database.</a:t>
            </a:r>
          </a:p>
          <a:p>
            <a:pPr lvl="1"/>
            <a:r>
              <a:rPr lang="en-US" altLang="zh-TW" dirty="0"/>
              <a:t>Acts of nature, such as lightning, cause momentary glitches in data collection.</a:t>
            </a:r>
            <a:endParaRPr lang="zh-TW" altLang="en-US" dirty="0"/>
          </a:p>
        </p:txBody>
      </p:sp>
    </p:spTree>
    <p:extLst>
      <p:ext uri="{BB962C8B-B14F-4D97-AF65-F5344CB8AC3E}">
        <p14:creationId xmlns:p14="http://schemas.microsoft.com/office/powerpoint/2010/main" val="2293419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99B718-1977-4C02-B4A4-B084F96D3E47}"/>
              </a:ext>
            </a:extLst>
          </p:cNvPr>
          <p:cNvSpPr>
            <a:spLocks noGrp="1"/>
          </p:cNvSpPr>
          <p:nvPr>
            <p:ph type="title"/>
          </p:nvPr>
        </p:nvSpPr>
        <p:spPr/>
        <p:txBody>
          <a:bodyPr/>
          <a:lstStyle/>
          <a:p>
            <a:r>
              <a:rPr lang="en-US" altLang="zh-TW" dirty="0"/>
              <a:t>Cancelling botnets with </a:t>
            </a:r>
            <a:r>
              <a:rPr lang="en-US" altLang="zh-TW" dirty="0" err="1"/>
              <a:t>sinkholing</a:t>
            </a:r>
            <a:endParaRPr lang="zh-TW" altLang="en-US" dirty="0"/>
          </a:p>
        </p:txBody>
      </p:sp>
      <p:sp>
        <p:nvSpPr>
          <p:cNvPr id="3" name="內容版面配置區 2">
            <a:extLst>
              <a:ext uri="{FF2B5EF4-FFF2-40B4-BE49-F238E27FC236}">
                <a16:creationId xmlns:a16="http://schemas.microsoft.com/office/drawing/2014/main" id="{E6D429A5-34B3-4BCE-929D-222BE19215EE}"/>
              </a:ext>
            </a:extLst>
          </p:cNvPr>
          <p:cNvSpPr>
            <a:spLocks noGrp="1"/>
          </p:cNvSpPr>
          <p:nvPr>
            <p:ph idx="1"/>
          </p:nvPr>
        </p:nvSpPr>
        <p:spPr/>
        <p:txBody>
          <a:bodyPr/>
          <a:lstStyle/>
          <a:p>
            <a:r>
              <a:rPr lang="en-US" altLang="zh-TW" i="1" dirty="0"/>
              <a:t>Botnets </a:t>
            </a:r>
            <a:r>
              <a:rPr lang="en-US" altLang="zh-TW" dirty="0"/>
              <a:t>are coordinated groups of computers that focus on performing specific tasks, most of them nefarious.</a:t>
            </a:r>
          </a:p>
          <a:p>
            <a:r>
              <a:rPr lang="en-US" altLang="zh-TW" dirty="0"/>
              <a:t>Botnets generally corrupt or bias data in ways that cause any kind of analysis to fail.</a:t>
            </a:r>
          </a:p>
          <a:p>
            <a:r>
              <a:rPr lang="en-US" altLang="zh-TW" dirty="0"/>
              <a:t>One of the best methods for dealing with these botnets is to sinkhole them — that is</a:t>
            </a:r>
            <a:r>
              <a:rPr lang="en-US" altLang="zh-TW"/>
              <a:t>, redirect them </a:t>
            </a:r>
            <a:r>
              <a:rPr lang="en-US" altLang="zh-TW" dirty="0"/>
              <a:t>to a location where they can’t do any harm.</a:t>
            </a:r>
            <a:endParaRPr lang="zh-TW" altLang="en-US" dirty="0"/>
          </a:p>
        </p:txBody>
      </p:sp>
    </p:spTree>
    <p:extLst>
      <p:ext uri="{BB962C8B-B14F-4D97-AF65-F5344CB8AC3E}">
        <p14:creationId xmlns:p14="http://schemas.microsoft.com/office/powerpoint/2010/main" val="27889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179543-E3BD-4143-A939-6589D2D9F98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5306D45-F333-4352-ABA6-30828B6107E2}"/>
              </a:ext>
            </a:extLst>
          </p:cNvPr>
          <p:cNvSpPr>
            <a:spLocks noGrp="1"/>
          </p:cNvSpPr>
          <p:nvPr>
            <p:ph idx="1"/>
          </p:nvPr>
        </p:nvSpPr>
        <p:spPr/>
        <p:txBody>
          <a:bodyPr>
            <a:normAutofit/>
          </a:bodyPr>
          <a:lstStyle/>
          <a:p>
            <a:r>
              <a:rPr lang="en-US" altLang="zh-TW" dirty="0"/>
              <a:t>You can view data as being one of two types, structured and unstructured, depending on how you produce and consume it.</a:t>
            </a:r>
            <a:endParaRPr lang="zh-TW" altLang="en-US" dirty="0"/>
          </a:p>
          <a:p>
            <a:r>
              <a:rPr lang="en-US" altLang="zh-TW" dirty="0"/>
              <a:t>Typical examples of structured data are database tables, in which information is arranged into columns, and each column contains a specific type of information.</a:t>
            </a:r>
          </a:p>
          <a:p>
            <a:r>
              <a:rPr lang="en-US" altLang="zh-TW" dirty="0"/>
              <a:t>Unstructured data consists of images, videos, and sound recordings. You may use an unstructured form for text so that you can tag it with characteristics, such as size, date, or content type.</a:t>
            </a:r>
          </a:p>
          <a:p>
            <a:r>
              <a:rPr lang="en-US" altLang="zh-TW" dirty="0"/>
              <a:t>Transforming unstructured data into a structured form can cost lots of time and effort and can involve the work of many people.</a:t>
            </a:r>
            <a:endParaRPr lang="zh-TW" altLang="en-US" dirty="0"/>
          </a:p>
        </p:txBody>
      </p:sp>
    </p:spTree>
    <p:extLst>
      <p:ext uri="{BB962C8B-B14F-4D97-AF65-F5344CB8AC3E}">
        <p14:creationId xmlns:p14="http://schemas.microsoft.com/office/powerpoint/2010/main" val="354663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A9B08A-1F21-4BD0-855C-87713ABB2353}"/>
              </a:ext>
            </a:extLst>
          </p:cNvPr>
          <p:cNvSpPr>
            <a:spLocks noGrp="1"/>
          </p:cNvSpPr>
          <p:nvPr>
            <p:ph type="title"/>
          </p:nvPr>
        </p:nvSpPr>
        <p:spPr/>
        <p:txBody>
          <a:bodyPr/>
          <a:lstStyle/>
          <a:p>
            <a:r>
              <a:rPr lang="en-US" altLang="zh-TW" dirty="0"/>
              <a:t>Understanding Moore’s implications</a:t>
            </a:r>
            <a:endParaRPr lang="zh-TW" altLang="en-US" dirty="0"/>
          </a:p>
        </p:txBody>
      </p:sp>
      <p:pic>
        <p:nvPicPr>
          <p:cNvPr id="4" name="圖片 3">
            <a:extLst>
              <a:ext uri="{FF2B5EF4-FFF2-40B4-BE49-F238E27FC236}">
                <a16:creationId xmlns:a16="http://schemas.microsoft.com/office/drawing/2014/main" id="{7AE090C2-C33B-4959-8151-A199BFA3EB8C}"/>
              </a:ext>
            </a:extLst>
          </p:cNvPr>
          <p:cNvPicPr>
            <a:picLocks noChangeAspect="1"/>
          </p:cNvPicPr>
          <p:nvPr/>
        </p:nvPicPr>
        <p:blipFill>
          <a:blip r:embed="rId2"/>
          <a:stretch>
            <a:fillRect/>
          </a:stretch>
        </p:blipFill>
        <p:spPr>
          <a:xfrm>
            <a:off x="1344387" y="1495390"/>
            <a:ext cx="8993932" cy="4997485"/>
          </a:xfrm>
          <a:prstGeom prst="rect">
            <a:avLst/>
          </a:prstGeom>
        </p:spPr>
      </p:pic>
    </p:spTree>
    <p:extLst>
      <p:ext uri="{BB962C8B-B14F-4D97-AF65-F5344CB8AC3E}">
        <p14:creationId xmlns:p14="http://schemas.microsoft.com/office/powerpoint/2010/main" val="363561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015F26-C2BE-4535-AA78-FE36D9B085E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FF794B3-303D-43CD-8E34-D47554C97AD1}"/>
              </a:ext>
            </a:extLst>
          </p:cNvPr>
          <p:cNvSpPr>
            <a:spLocks noGrp="1"/>
          </p:cNvSpPr>
          <p:nvPr>
            <p:ph idx="1"/>
          </p:nvPr>
        </p:nvSpPr>
        <p:spPr/>
        <p:txBody>
          <a:bodyPr>
            <a:normAutofit lnSpcReduction="10000"/>
          </a:bodyPr>
          <a:lstStyle/>
          <a:p>
            <a:r>
              <a:rPr lang="en-US" altLang="zh-TW" dirty="0"/>
              <a:t>Since 1965, the doubling of components every two years has ushered in great advancements in digital electronics that has had far-reaching consequences in the acquisition, storage, manipulation, and management of data.</a:t>
            </a:r>
          </a:p>
          <a:p>
            <a:r>
              <a:rPr lang="en-US" altLang="zh-TW" dirty="0"/>
              <a:t>Many engineers are now saying that Moore’s Law is dead.</a:t>
            </a:r>
          </a:p>
          <a:p>
            <a:r>
              <a:rPr lang="en-US" altLang="zh-TW" dirty="0"/>
              <a:t>Charles </a:t>
            </a:r>
            <a:r>
              <a:rPr lang="en-US" altLang="zh-TW" dirty="0" err="1"/>
              <a:t>Leiserson</a:t>
            </a:r>
            <a:r>
              <a:rPr lang="en-US" altLang="zh-TW" dirty="0"/>
              <a:t> and Neil Thompson are of a different mindset, saying that improvements will come from better software, algorithms, and specialized chip architecture.</a:t>
            </a:r>
          </a:p>
          <a:p>
            <a:r>
              <a:rPr lang="en-US" altLang="zh-TW" dirty="0"/>
              <a:t>In the future, Moore’s Law may not apply because industry will switch to a new technology, such as optical computing and quantum computers.</a:t>
            </a:r>
            <a:endParaRPr lang="zh-TW" altLang="en-US" dirty="0"/>
          </a:p>
        </p:txBody>
      </p:sp>
    </p:spTree>
    <p:extLst>
      <p:ext uri="{BB962C8B-B14F-4D97-AF65-F5344CB8AC3E}">
        <p14:creationId xmlns:p14="http://schemas.microsoft.com/office/powerpoint/2010/main" val="4242993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D81985-E4DF-451F-92D8-2DAE0386C00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FB3D9BE-9754-4262-A50C-189893B664AD}"/>
              </a:ext>
            </a:extLst>
          </p:cNvPr>
          <p:cNvSpPr>
            <a:spLocks noGrp="1"/>
          </p:cNvSpPr>
          <p:nvPr>
            <p:ph idx="1"/>
          </p:nvPr>
        </p:nvSpPr>
        <p:spPr/>
        <p:txBody>
          <a:bodyPr>
            <a:normAutofit/>
          </a:bodyPr>
          <a:lstStyle/>
          <a:p>
            <a:r>
              <a:rPr lang="en-US" altLang="zh-TW" dirty="0"/>
              <a:t>Moore’s Law has a direct effect on data.</a:t>
            </a:r>
          </a:p>
          <a:p>
            <a:r>
              <a:rPr lang="en-US" altLang="zh-TW" dirty="0"/>
              <a:t>The greater the diffusion, the lower the price becomes, creating an endless loop that drives the use of powerful computing machines and small sensors everywhere.</a:t>
            </a:r>
          </a:p>
          <a:p>
            <a:r>
              <a:rPr lang="en-US" altLang="zh-TW" dirty="0"/>
              <a:t>With large amounts of computer memory available and larger storage disks for data, the consequences are an expansion of data availability, such as websites, transaction records, measurements, digital images, and other sorts of data.</a:t>
            </a:r>
            <a:endParaRPr lang="zh-TW" altLang="en-US" dirty="0"/>
          </a:p>
        </p:txBody>
      </p:sp>
    </p:spTree>
    <p:extLst>
      <p:ext uri="{BB962C8B-B14F-4D97-AF65-F5344CB8AC3E}">
        <p14:creationId xmlns:p14="http://schemas.microsoft.com/office/powerpoint/2010/main" val="289303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2BCA283-B5D7-4D5D-B1B4-AC2B35633666}"/>
              </a:ext>
            </a:extLst>
          </p:cNvPr>
          <p:cNvSpPr>
            <a:spLocks noGrp="1"/>
          </p:cNvSpPr>
          <p:nvPr>
            <p:ph type="title"/>
          </p:nvPr>
        </p:nvSpPr>
        <p:spPr/>
        <p:txBody>
          <a:bodyPr/>
          <a:lstStyle/>
          <a:p>
            <a:r>
              <a:rPr lang="en-US" altLang="zh-TW" dirty="0"/>
              <a:t>Using data everywhere</a:t>
            </a:r>
            <a:endParaRPr lang="zh-TW" altLang="en-US" dirty="0"/>
          </a:p>
        </p:txBody>
      </p:sp>
      <p:sp>
        <p:nvSpPr>
          <p:cNvPr id="3" name="內容版面配置區 2">
            <a:extLst>
              <a:ext uri="{FF2B5EF4-FFF2-40B4-BE49-F238E27FC236}">
                <a16:creationId xmlns:a16="http://schemas.microsoft.com/office/drawing/2014/main" id="{1C727A70-2E30-4436-AB94-17894DF87241}"/>
              </a:ext>
            </a:extLst>
          </p:cNvPr>
          <p:cNvSpPr>
            <a:spLocks noGrp="1"/>
          </p:cNvSpPr>
          <p:nvPr>
            <p:ph idx="1"/>
          </p:nvPr>
        </p:nvSpPr>
        <p:spPr/>
        <p:txBody>
          <a:bodyPr/>
          <a:lstStyle/>
          <a:p>
            <a:r>
              <a:rPr lang="en-US" altLang="zh-TW" dirty="0"/>
              <a:t>Big data isn’t a fad created by software and hardware vendors but has a basis in many scientific fields, such as astronomy (space missions), satellite (surveillance and monitoring), meteorology, physics (particle accelerators) and genomics (DNA sequences).</a:t>
            </a:r>
          </a:p>
          <a:p>
            <a:r>
              <a:rPr lang="en-US" altLang="zh-TW" dirty="0"/>
              <a:t>AI application can specialize in a scientific field.</a:t>
            </a:r>
          </a:p>
          <a:p>
            <a:r>
              <a:rPr lang="en-US" altLang="zh-TW" dirty="0"/>
              <a:t>Actual AI applications are mostly prized for being able to recognize objects, move along paths, or understand what people say and speak to them.</a:t>
            </a:r>
          </a:p>
          <a:p>
            <a:r>
              <a:rPr lang="en-US" altLang="zh-TW" dirty="0"/>
              <a:t>Data contribution to the actual AI renaissance that molded it in such a fashion didn’t derive from the classical sources of scientific data.</a:t>
            </a:r>
            <a:endParaRPr lang="zh-TW" altLang="en-US" dirty="0"/>
          </a:p>
        </p:txBody>
      </p:sp>
    </p:spTree>
    <p:extLst>
      <p:ext uri="{BB962C8B-B14F-4D97-AF65-F5344CB8AC3E}">
        <p14:creationId xmlns:p14="http://schemas.microsoft.com/office/powerpoint/2010/main" val="753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3EE9B0-55C7-4BB0-A5F1-ECC5711F856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3F5354D-ECA6-44B3-A67A-07B2A4BD0720}"/>
              </a:ext>
            </a:extLst>
          </p:cNvPr>
          <p:cNvSpPr>
            <a:spLocks noGrp="1"/>
          </p:cNvSpPr>
          <p:nvPr>
            <p:ph idx="1"/>
          </p:nvPr>
        </p:nvSpPr>
        <p:spPr/>
        <p:txBody>
          <a:bodyPr>
            <a:normAutofit lnSpcReduction="10000"/>
          </a:bodyPr>
          <a:lstStyle/>
          <a:p>
            <a:r>
              <a:rPr lang="en-US" altLang="zh-TW" dirty="0"/>
              <a:t>The Internet now generates and distributes new data in large amounts.</a:t>
            </a:r>
          </a:p>
          <a:p>
            <a:pPr lvl="1"/>
            <a:r>
              <a:rPr lang="en-US" altLang="zh-TW" dirty="0"/>
              <a:t>Large repositories of faces and expressions from photos and videos posted on social media websites.</a:t>
            </a:r>
          </a:p>
          <a:p>
            <a:pPr lvl="1"/>
            <a:r>
              <a:rPr lang="en-US" altLang="zh-TW" dirty="0"/>
              <a:t>Privately held medical information and biometric data from smart watches.</a:t>
            </a:r>
          </a:p>
          <a:p>
            <a:pPr lvl="1"/>
            <a:r>
              <a:rPr lang="en-US" altLang="zh-TW" dirty="0"/>
              <a:t>Datasets of how people relate to each other and what drives their interest from sources such as social media and search engines</a:t>
            </a:r>
          </a:p>
          <a:p>
            <a:pPr lvl="1"/>
            <a:r>
              <a:rPr lang="en-US" altLang="zh-TW" dirty="0"/>
              <a:t>Information on how we speak is recorded by mobile phones.</a:t>
            </a:r>
          </a:p>
          <a:p>
            <a:r>
              <a:rPr lang="en-US" altLang="zh-TW" dirty="0"/>
              <a:t>The Internet of Things (IoT) is becoming a reality.</a:t>
            </a:r>
          </a:p>
          <a:p>
            <a:pPr lvl="1"/>
            <a:r>
              <a:rPr lang="en-US" altLang="zh-TW" dirty="0"/>
              <a:t>Many other common tools of everyday life are becoming interconnected (from the refrigerator to the toothbrush) and able to process, record, and transmit data.</a:t>
            </a:r>
            <a:endParaRPr lang="zh-TW" altLang="en-US" dirty="0"/>
          </a:p>
        </p:txBody>
      </p:sp>
    </p:spTree>
    <p:extLst>
      <p:ext uri="{BB962C8B-B14F-4D97-AF65-F5344CB8AC3E}">
        <p14:creationId xmlns:p14="http://schemas.microsoft.com/office/powerpoint/2010/main" val="91271632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2130</Words>
  <Application>Microsoft Office PowerPoint</Application>
  <PresentationFormat>寬螢幕</PresentationFormat>
  <Paragraphs>131</Paragraphs>
  <Slides>32</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32</vt:i4>
      </vt:variant>
    </vt:vector>
  </HeadingPairs>
  <TitlesOfParts>
    <vt:vector size="37" baseType="lpstr">
      <vt:lpstr>新細明體</vt:lpstr>
      <vt:lpstr>Arial</vt:lpstr>
      <vt:lpstr>Calibri</vt:lpstr>
      <vt:lpstr>Calibri Light</vt:lpstr>
      <vt:lpstr>Office 佈景主題</vt:lpstr>
      <vt:lpstr>Chapter 2 Defining the Role of Data</vt:lpstr>
      <vt:lpstr>PowerPoint 簡報</vt:lpstr>
      <vt:lpstr>Finding Data Ubiquitous in This Age</vt:lpstr>
      <vt:lpstr>PowerPoint 簡報</vt:lpstr>
      <vt:lpstr>Understanding Moore’s implications</vt:lpstr>
      <vt:lpstr>PowerPoint 簡報</vt:lpstr>
      <vt:lpstr>PowerPoint 簡報</vt:lpstr>
      <vt:lpstr>Using data everywhere</vt:lpstr>
      <vt:lpstr>PowerPoint 簡報</vt:lpstr>
      <vt:lpstr>Putting algorithms into action</vt:lpstr>
      <vt:lpstr>PowerPoint 簡報</vt:lpstr>
      <vt:lpstr>PowerPoint 簡報</vt:lpstr>
      <vt:lpstr>PowerPoint 簡報</vt:lpstr>
      <vt:lpstr>PowerPoint 簡報</vt:lpstr>
      <vt:lpstr>Using Data Successfully</vt:lpstr>
      <vt:lpstr>Considering the data sources</vt:lpstr>
      <vt:lpstr>Obtaining reliable data</vt:lpstr>
      <vt:lpstr>Making human input more reliable</vt:lpstr>
      <vt:lpstr>Using automated data collection</vt:lpstr>
      <vt:lpstr>Collecting personal data ethically</vt:lpstr>
      <vt:lpstr>PowerPoint 簡報</vt:lpstr>
      <vt:lpstr>Manicuring the Data</vt:lpstr>
      <vt:lpstr>Dealing with missing data</vt:lpstr>
      <vt:lpstr>PowerPoint 簡報</vt:lpstr>
      <vt:lpstr>Separating useful data from other data</vt:lpstr>
      <vt:lpstr>Considering the Five Mistruths in Data</vt:lpstr>
      <vt:lpstr>Defining the Limits of Data Acquisition</vt:lpstr>
      <vt:lpstr>PowerPoint 簡報</vt:lpstr>
      <vt:lpstr>Considering Data Security Issues</vt:lpstr>
      <vt:lpstr>Understanding purposefully biased data</vt:lpstr>
      <vt:lpstr>Dealing with data-source corruption</vt:lpstr>
      <vt:lpstr>Cancelling botnets with sinkholing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Defining the Role of Data</dc:title>
  <dc:creator>csshieh</dc:creator>
  <cp:lastModifiedBy>csshieh</cp:lastModifiedBy>
  <cp:revision>33</cp:revision>
  <dcterms:created xsi:type="dcterms:W3CDTF">2022-09-16T02:29:05Z</dcterms:created>
  <dcterms:modified xsi:type="dcterms:W3CDTF">2022-09-16T04:13:36Z</dcterms:modified>
</cp:coreProperties>
</file>